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3" r:id="rId5"/>
    <p:sldId id="264" r:id="rId6"/>
    <p:sldId id="265" r:id="rId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93" autoAdjust="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37"/>
            <a:ext cx="9144000" cy="686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690" y="1288248"/>
            <a:ext cx="8784976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66"/>
                </a:solidFill>
                <a:latin typeface="+mn-lt"/>
              </a:rPr>
              <a:t>Фестиваль-конкурс «Просторы речи»</a:t>
            </a:r>
            <a:endParaRPr lang="ru-RU" b="1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0861" y="2008328"/>
            <a:ext cx="8856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C00000"/>
                </a:solidFill>
              </a:rPr>
              <a:t>Тема: «</a:t>
            </a:r>
            <a:r>
              <a:rPr lang="ru-RU" sz="4000" b="1" dirty="0">
                <a:solidFill>
                  <a:srgbClr val="C00000"/>
                </a:solidFill>
              </a:rPr>
              <a:t>Речевой мост: 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r>
              <a:rPr lang="ru-RU" sz="4000" b="1" dirty="0" smtClean="0">
                <a:solidFill>
                  <a:srgbClr val="C00000"/>
                </a:solidFill>
              </a:rPr>
              <a:t>как </a:t>
            </a:r>
            <a:r>
              <a:rPr lang="ru-RU" sz="4000" b="1" dirty="0">
                <a:solidFill>
                  <a:srgbClr val="C00000"/>
                </a:solidFill>
              </a:rPr>
              <a:t>специалисты объединяют усилия»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4553" y="31364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8000"/>
                </a:solidFill>
              </a:rPr>
              <a:t>Номинация: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«</a:t>
            </a:r>
            <a:r>
              <a:rPr lang="ru-RU" b="1" dirty="0">
                <a:solidFill>
                  <a:srgbClr val="008000"/>
                </a:solidFill>
              </a:rPr>
              <a:t>П</a:t>
            </a:r>
            <a:r>
              <a:rPr lang="ru-RU" b="1" dirty="0" smtClean="0">
                <a:solidFill>
                  <a:srgbClr val="008000"/>
                </a:solidFill>
              </a:rPr>
              <a:t>артнёры детской речи»</a:t>
            </a:r>
            <a:endParaRPr lang="ru-RU" b="1" dirty="0">
              <a:solidFill>
                <a:srgbClr val="008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3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474" y="4149080"/>
            <a:ext cx="3582192" cy="270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1520" y="5487904"/>
            <a:ext cx="47885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0066"/>
                </a:solidFill>
                <a:latin typeface="+mn-lt"/>
              </a:rPr>
              <a:t>Учитель-логопед: Коновалова Н.В.</a:t>
            </a:r>
          </a:p>
          <a:p>
            <a:pPr algn="l"/>
            <a:r>
              <a:rPr lang="ru-RU" sz="2400" b="1" dirty="0" smtClean="0">
                <a:solidFill>
                  <a:srgbClr val="000066"/>
                </a:solidFill>
                <a:latin typeface="+mn-lt"/>
              </a:rPr>
              <a:t>Воспитатель: Куделина Д.В.</a:t>
            </a:r>
            <a:endParaRPr lang="ru-RU" sz="2400" b="1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06865" y="188640"/>
            <a:ext cx="878497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000066"/>
                </a:solidFill>
                <a:latin typeface="+mn-lt"/>
              </a:rPr>
              <a:t>город </a:t>
            </a:r>
            <a:r>
              <a:rPr lang="ru-RU" b="1" dirty="0" smtClean="0">
                <a:solidFill>
                  <a:srgbClr val="000066"/>
                </a:solidFill>
                <a:latin typeface="+mn-lt"/>
              </a:rPr>
              <a:t>Екатеринбург, Чкаловский </a:t>
            </a:r>
            <a:r>
              <a:rPr lang="ru-RU" b="1" dirty="0">
                <a:solidFill>
                  <a:srgbClr val="000066"/>
                </a:solidFill>
                <a:latin typeface="+mn-lt"/>
              </a:rPr>
              <a:t>район</a:t>
            </a:r>
          </a:p>
          <a:p>
            <a:r>
              <a:rPr lang="ru-RU" b="1" dirty="0" smtClean="0">
                <a:solidFill>
                  <a:srgbClr val="000066"/>
                </a:solidFill>
                <a:latin typeface="+mn-lt"/>
              </a:rPr>
              <a:t>МАДОУ-детский сад № 429</a:t>
            </a:r>
            <a:endParaRPr lang="ru-RU" b="1" dirty="0">
              <a:solidFill>
                <a:srgbClr val="000066"/>
              </a:solidFill>
              <a:latin typeface="+mn-lt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70861" y="1138211"/>
            <a:ext cx="874032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717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Игра на формирование слоговой структуры слова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2256" y="1652193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 smtClean="0"/>
              <a:t>Игра направлена </a:t>
            </a:r>
            <a:r>
              <a:rPr lang="ru-RU" sz="2000" b="1" dirty="0"/>
              <a:t>на развитие слоговой структуры слова, </a:t>
            </a:r>
            <a:r>
              <a:rPr lang="ru-RU" sz="2000" b="1" dirty="0" smtClean="0"/>
              <a:t>помогает </a:t>
            </a:r>
            <a:r>
              <a:rPr lang="ru-RU" sz="2000" b="1" dirty="0"/>
              <a:t>научить ребёнка произносить слова, в том числе слова </a:t>
            </a:r>
            <a:r>
              <a:rPr lang="ru-RU" sz="2000" b="1" dirty="0" smtClean="0"/>
              <a:t>разной слоговой </a:t>
            </a:r>
            <a:r>
              <a:rPr lang="ru-RU" sz="2000" b="1" dirty="0"/>
              <a:t>структуры, и использовать их в речи. </a:t>
            </a:r>
            <a:r>
              <a:rPr lang="ru-RU" sz="2000" b="1" dirty="0" smtClean="0"/>
              <a:t>Игру можно использовать на </a:t>
            </a:r>
            <a:r>
              <a:rPr lang="ru-RU" sz="2000" b="1" dirty="0"/>
              <a:t>отработку умения делить слова на слоги, различать разную слоговую структуру слова и синтезировать слова из слогов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smtClean="0"/>
              <a:t>Игра также поможет усвоению падежных форм («Я вижу», «Нет кого, чего», «Я даю», «Я думаю»…).</a:t>
            </a:r>
          </a:p>
          <a:p>
            <a:pPr algn="just"/>
            <a:r>
              <a:rPr lang="ru-RU" sz="2000" b="1" dirty="0" smtClean="0"/>
              <a:t>Возможно использование игры в качестве фразового конструктора, заменяя картинки на липучках.</a:t>
            </a:r>
            <a:endParaRPr lang="ru-RU" sz="2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3" y="3767266"/>
            <a:ext cx="3846663" cy="2878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9"/>
          <a:stretch/>
        </p:blipFill>
        <p:spPr bwMode="auto">
          <a:xfrm>
            <a:off x="190997" y="917230"/>
            <a:ext cx="1512168" cy="3089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542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Игра для развития грамматического строя речи «Чей хвост?»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3918" y="2564904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/>
              <a:t>Игра поможет закрепить умение образовывать притяжательные прилагательные, совершенствовать грамматический строй речи, расширить и активизировать словарный запас.</a:t>
            </a:r>
          </a:p>
          <a:p>
            <a:pPr algn="just"/>
            <a:r>
              <a:rPr lang="ru-RU" sz="2000" b="1" dirty="0" smtClean="0"/>
              <a:t>Также </a:t>
            </a:r>
            <a:r>
              <a:rPr lang="ru-RU" sz="2000" b="1" dirty="0"/>
              <a:t>вращая круги, ребёнок находит правильные пары, учится различать зверей по внешним признакам, сравнивать детали и делать простые логические выводы.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00" y="1844824"/>
            <a:ext cx="4028157" cy="272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098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Игра </a:t>
            </a:r>
            <a:r>
              <a:rPr lang="ru-RU" b="1" dirty="0" smtClean="0">
                <a:solidFill>
                  <a:srgbClr val="002060"/>
                </a:solidFill>
              </a:rPr>
              <a:t>на классификацию предметов по группам «Чья тень?»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74790" y="2020485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 smtClean="0"/>
              <a:t>Игра помогает отработать различные </a:t>
            </a:r>
            <a:r>
              <a:rPr lang="ru-RU" sz="2000" b="1" dirty="0"/>
              <a:t>лексические темы, упражнять в классификации </a:t>
            </a:r>
            <a:r>
              <a:rPr lang="ru-RU" sz="2000" b="1" dirty="0" smtClean="0"/>
              <a:t>предметов. Возможно усложнение игровой задачи, например, взрослый </a:t>
            </a:r>
            <a:r>
              <a:rPr lang="ru-RU" sz="2000" b="1" dirty="0"/>
              <a:t>описывает предмет, а ребёнок </a:t>
            </a:r>
            <a:r>
              <a:rPr lang="ru-RU" sz="2000" b="1" dirty="0" smtClean="0"/>
              <a:t>находит его </a:t>
            </a:r>
            <a:r>
              <a:rPr lang="ru-RU" sz="2000" b="1" dirty="0"/>
              <a:t>изображение и затем его </a:t>
            </a:r>
            <a:r>
              <a:rPr lang="ru-RU" sz="2000" b="1" dirty="0" smtClean="0"/>
              <a:t>тень; можно </a:t>
            </a:r>
            <a:r>
              <a:rPr lang="ru-RU" sz="2000" b="1" dirty="0"/>
              <a:t>попросить ребёнка придумать короткую историю, объединяющую найденные </a:t>
            </a:r>
            <a:r>
              <a:rPr lang="ru-RU" sz="2000" b="1" dirty="0" smtClean="0"/>
              <a:t>предметы; образовываем существительные </a:t>
            </a:r>
            <a:r>
              <a:rPr lang="ru-RU" sz="2000" b="1" dirty="0"/>
              <a:t>в уменьшительно-ласкательной </a:t>
            </a:r>
            <a:r>
              <a:rPr lang="ru-RU" sz="2000" b="1" dirty="0" smtClean="0"/>
              <a:t>форме; согласуем существительные </a:t>
            </a:r>
            <a:r>
              <a:rPr lang="ru-RU" sz="2000" b="1" dirty="0"/>
              <a:t>с числительными, с притяжательными </a:t>
            </a:r>
            <a:r>
              <a:rPr lang="ru-RU" sz="2000" b="1" dirty="0" smtClean="0"/>
              <a:t>местоимениями.</a:t>
            </a:r>
            <a:endParaRPr lang="ru-RU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12" y="1628800"/>
            <a:ext cx="408247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869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Игра </a:t>
            </a:r>
            <a:r>
              <a:rPr lang="ru-RU" b="1" dirty="0" smtClean="0">
                <a:solidFill>
                  <a:srgbClr val="002060"/>
                </a:solidFill>
              </a:rPr>
              <a:t>на </a:t>
            </a:r>
            <a:r>
              <a:rPr lang="ru-RU" b="1" dirty="0">
                <a:solidFill>
                  <a:srgbClr val="002060"/>
                </a:solidFill>
              </a:rPr>
              <a:t>автоматизацию </a:t>
            </a:r>
            <a:r>
              <a:rPr lang="ru-RU" b="1" dirty="0" smtClean="0">
                <a:solidFill>
                  <a:srgbClr val="002060"/>
                </a:solidFill>
              </a:rPr>
              <a:t>звуков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 </a:t>
            </a:r>
            <a:r>
              <a:rPr lang="ru-RU" b="1" dirty="0">
                <a:solidFill>
                  <a:srgbClr val="002060"/>
                </a:solidFill>
              </a:rPr>
              <a:t>словах и </a:t>
            </a:r>
            <a:r>
              <a:rPr lang="ru-RU" b="1" dirty="0" smtClean="0">
                <a:solidFill>
                  <a:srgbClr val="002060"/>
                </a:solidFill>
              </a:rPr>
              <a:t>фразах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74790" y="259258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/>
              <a:t>Игра </a:t>
            </a:r>
            <a:r>
              <a:rPr lang="ru-RU" sz="2000" b="1" dirty="0" smtClean="0"/>
              <a:t>помогает </a:t>
            </a:r>
            <a:r>
              <a:rPr lang="ru-RU" sz="2000" b="1" dirty="0"/>
              <a:t>закрепить правильное произношение звука в различных речевых </a:t>
            </a:r>
            <a:r>
              <a:rPr lang="ru-RU" sz="2000" b="1" dirty="0" smtClean="0"/>
              <a:t>ситуациях, улучшить </a:t>
            </a:r>
            <a:r>
              <a:rPr lang="ru-RU" sz="2000" b="1" dirty="0"/>
              <a:t>произношение, расширить словарный </a:t>
            </a:r>
            <a:r>
              <a:rPr lang="ru-RU" sz="2000" b="1" dirty="0" smtClean="0"/>
              <a:t>запас, </a:t>
            </a:r>
            <a:r>
              <a:rPr lang="ru-RU" sz="2000" b="1" dirty="0"/>
              <a:t>развить артикуляцию и укрепить навыки правильного использования звуков в </a:t>
            </a:r>
            <a:r>
              <a:rPr lang="ru-RU" sz="2000" b="1" dirty="0" smtClean="0"/>
              <a:t>речи, а также способствует </a:t>
            </a:r>
            <a:r>
              <a:rPr lang="ru-RU" sz="2000" b="1" dirty="0"/>
              <a:t>развитию памяти, внимания и логического мышления</a:t>
            </a:r>
            <a:r>
              <a:rPr lang="ru-RU" sz="2000" b="1" dirty="0" smtClean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85"/>
          <a:stretch/>
        </p:blipFill>
        <p:spPr bwMode="auto">
          <a:xfrm>
            <a:off x="467544" y="1436191"/>
            <a:ext cx="3456384" cy="517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091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Игра </a:t>
            </a:r>
            <a:r>
              <a:rPr lang="ru-RU" b="1" dirty="0">
                <a:solidFill>
                  <a:srgbClr val="002060"/>
                </a:solidFill>
              </a:rPr>
              <a:t>для </a:t>
            </a:r>
            <a:r>
              <a:rPr lang="ru-RU" b="1" dirty="0" smtClean="0">
                <a:solidFill>
                  <a:srgbClr val="002060"/>
                </a:solidFill>
              </a:rPr>
              <a:t>формирования навыка </a:t>
            </a:r>
            <a:r>
              <a:rPr lang="ru-RU" b="1" dirty="0">
                <a:solidFill>
                  <a:srgbClr val="002060"/>
                </a:solidFill>
              </a:rPr>
              <a:t>слогового чтения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99331" y="1628800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 smtClean="0"/>
              <a:t>Игра познакомит с графическим изображением буквы, разовьёт навыки </a:t>
            </a:r>
            <a:r>
              <a:rPr lang="ru-RU" sz="2000" b="1" dirty="0"/>
              <a:t>звукового </a:t>
            </a:r>
            <a:r>
              <a:rPr lang="ru-RU" sz="2000" b="1" dirty="0" smtClean="0"/>
              <a:t>анализа; способствует обучению </a:t>
            </a:r>
            <a:r>
              <a:rPr lang="ru-RU" sz="2000" b="1" dirty="0"/>
              <a:t>грамоте, </a:t>
            </a:r>
            <a:r>
              <a:rPr lang="ru-RU" sz="2000" b="1" dirty="0" smtClean="0"/>
              <a:t>расширению и активизации словаря</a:t>
            </a:r>
            <a:r>
              <a:rPr lang="ru-RU" sz="2000" b="1" dirty="0"/>
              <a:t>.</a:t>
            </a:r>
            <a:endParaRPr lang="ru-RU" sz="2000" b="1" dirty="0" smtClean="0"/>
          </a:p>
          <a:p>
            <a:pPr algn="just"/>
            <a:r>
              <a:rPr lang="ru-RU" sz="2000" b="1" dirty="0" smtClean="0"/>
              <a:t>Поможет освоить </a:t>
            </a:r>
            <a:r>
              <a:rPr lang="ru-RU" sz="2000" b="1" dirty="0"/>
              <a:t>основы чтения, </a:t>
            </a:r>
            <a:r>
              <a:rPr lang="ru-RU" sz="2000" b="1" dirty="0" smtClean="0"/>
              <a:t>разовьёт фонематический </a:t>
            </a:r>
            <a:r>
              <a:rPr lang="ru-RU" sz="2000" b="1" dirty="0"/>
              <a:t>слух, </a:t>
            </a:r>
            <a:r>
              <a:rPr lang="ru-RU" sz="2000" b="1" dirty="0" smtClean="0"/>
              <a:t>улучшит </a:t>
            </a:r>
            <a:r>
              <a:rPr lang="ru-RU" sz="2000" b="1" dirty="0"/>
              <a:t>память и внимание. Т</a:t>
            </a:r>
            <a:r>
              <a:rPr lang="ru-RU" sz="2000" b="1" dirty="0" smtClean="0"/>
              <a:t>акже игра способствует </a:t>
            </a:r>
            <a:r>
              <a:rPr lang="ru-RU" sz="2000" b="1" dirty="0"/>
              <a:t>развитию мелкой моторики, что важно для подготовки к письму. Кроме того, </a:t>
            </a:r>
            <a:r>
              <a:rPr lang="ru-RU" sz="2000" b="1" dirty="0" smtClean="0"/>
              <a:t>игра делает </a:t>
            </a:r>
            <a:r>
              <a:rPr lang="ru-RU" sz="2000" b="1" dirty="0"/>
              <a:t>процесс обучения более интересным и увлекательным, что способствует повышению мотивации детей к обучению.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33" y="2651142"/>
            <a:ext cx="4191827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4144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371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Фестиваль-конкурс «Просторы речи»</vt:lpstr>
      <vt:lpstr>Игра на формирование слоговой структуры слова</vt:lpstr>
      <vt:lpstr>Игра для развития грамматического строя речи «Чей хвост?»</vt:lpstr>
      <vt:lpstr>Игра на классификацию предметов по группам «Чья тень?»</vt:lpstr>
      <vt:lpstr>Игра на автоматизацию звуков в словах и фразах</vt:lpstr>
      <vt:lpstr>Игра для формирования навыка слогового чтения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Фестиваль-конкурс «Просторы речи»</dc:title>
  <dc:creator>429</dc:creator>
  <cp:lastModifiedBy>Group6</cp:lastModifiedBy>
  <cp:revision>61</cp:revision>
  <cp:lastPrinted>2026-02-18T02:55:15Z</cp:lastPrinted>
  <dcterms:created xsi:type="dcterms:W3CDTF">2026-02-17T06:38:27Z</dcterms:created>
  <dcterms:modified xsi:type="dcterms:W3CDTF">2026-02-20T07:51:01Z</dcterms:modified>
</cp:coreProperties>
</file>