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14" r:id="rId12"/>
    <p:sldId id="371" r:id="rId13"/>
    <p:sldId id="321" r:id="rId14"/>
    <p:sldId id="317" r:id="rId15"/>
    <p:sldId id="372" r:id="rId16"/>
    <p:sldId id="360" r:id="rId17"/>
    <p:sldId id="362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&#1077;&#1082;&#1072;&#1090;&#1077;&#1088;&#1080;&#1085;&#1073;&#1091;&#1088;&#1075;.&#1088;&#1092;/file/b1850fa30bfaa51b310b21fd26c09a59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3600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. Екатеринбурга</a:t>
            </a:r>
          </a:p>
          <a:p>
            <a:pPr algn="ctr"/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2021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r>
              <a:rPr lang="en-US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-2022</a:t>
            </a:r>
            <a:r>
              <a:rPr lang="ru-RU" sz="4000" b="1" kern="1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г</a:t>
            </a:r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№429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Питание в детском саду сбалансированное, в соответствии с  разработанным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21-дневным </a:t>
            </a:r>
            <a:r>
              <a:rPr lang="ru-RU" b="1" dirty="0" smtClean="0"/>
              <a:t>меню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/>
              <a:t>Питание 4-х разовое стоимость одного дня на одного ребенка в среднем 125 </a:t>
            </a:r>
            <a:r>
              <a:rPr lang="ru-RU" b="1" dirty="0" smtClean="0"/>
              <a:t>рублей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0"/>
            <a:ext cx="8367712" cy="1070215"/>
          </a:xfrm>
        </p:spPr>
        <p:txBody>
          <a:bodyPr/>
          <a:lstStyle/>
          <a:p>
            <a:pPr algn="ctr"/>
            <a:r>
              <a:rPr lang="ru-RU" sz="3200" dirty="0" smtClean="0"/>
              <a:t>Нормативно – правовые документы:</a:t>
            </a:r>
            <a:endParaRPr lang="en-US" sz="3200" dirty="0" smtClean="0"/>
          </a:p>
        </p:txBody>
      </p:sp>
      <p:sp>
        <p:nvSpPr>
          <p:cNvPr id="47107" name="Line 3"/>
          <p:cNvSpPr>
            <a:spLocks noChangeShapeType="1"/>
          </p:cNvSpPr>
          <p:nvPr/>
        </p:nvSpPr>
        <p:spPr bwMode="auto">
          <a:xfrm>
            <a:off x="1219200" y="1676400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457200" y="778879"/>
            <a:ext cx="685800" cy="679450"/>
            <a:chOff x="1296" y="1200"/>
            <a:chExt cx="432" cy="428"/>
          </a:xfrm>
        </p:grpSpPr>
        <p:grpSp>
          <p:nvGrpSpPr>
            <p:cNvPr id="47110" name="Group 6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11" name="Group 7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3" name="Oval 8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" name="Oval 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5" name="Oval 10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6" name="Oval 11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16" name="Group 12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17" name="Oval 13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18" name="Group 14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19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0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1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22" name="Oval 18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23" name="Text Box 19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rgbClr val="0000CC"/>
                  </a:solidFill>
                </a:rPr>
                <a:t>1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24" name="Line 20"/>
          <p:cNvSpPr>
            <a:spLocks noChangeShapeType="1"/>
          </p:cNvSpPr>
          <p:nvPr/>
        </p:nvSpPr>
        <p:spPr bwMode="auto">
          <a:xfrm>
            <a:off x="1187450" y="2708275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Line 22"/>
          <p:cNvSpPr>
            <a:spLocks noChangeShapeType="1"/>
          </p:cNvSpPr>
          <p:nvPr/>
        </p:nvSpPr>
        <p:spPr bwMode="auto">
          <a:xfrm>
            <a:off x="1187450" y="3500438"/>
            <a:ext cx="74676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>
            <a:off x="1042988" y="2708275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dirty="0"/>
              <a:t> </a:t>
            </a:r>
            <a:endParaRPr lang="en-US" b="1" dirty="0"/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>
            <a:off x="1143000" y="4191000"/>
            <a:ext cx="76200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1063625" y="3581400"/>
            <a:ext cx="24878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b="1" smtClean="0"/>
              <a:t> </a:t>
            </a:r>
            <a:endParaRPr lang="en-US" b="1" dirty="0"/>
          </a:p>
        </p:txBody>
      </p:sp>
      <p:grpSp>
        <p:nvGrpSpPr>
          <p:cNvPr id="47130" name="Group 26"/>
          <p:cNvGrpSpPr>
            <a:grpSpLocks/>
          </p:cNvGrpSpPr>
          <p:nvPr/>
        </p:nvGrpSpPr>
        <p:grpSpPr bwMode="auto">
          <a:xfrm>
            <a:off x="443706" y="1458329"/>
            <a:ext cx="685800" cy="685800"/>
            <a:chOff x="1303" y="1810"/>
            <a:chExt cx="432" cy="432"/>
          </a:xfrm>
        </p:grpSpPr>
        <p:grpSp>
          <p:nvGrpSpPr>
            <p:cNvPr id="47131" name="Group 27"/>
            <p:cNvGrpSpPr>
              <a:grpSpLocks/>
            </p:cNvGrpSpPr>
            <p:nvPr/>
          </p:nvGrpSpPr>
          <p:grpSpPr bwMode="auto">
            <a:xfrm>
              <a:off x="1303" y="1810"/>
              <a:ext cx="432" cy="432"/>
              <a:chOff x="816" y="2400"/>
              <a:chExt cx="480" cy="476"/>
            </a:xfrm>
          </p:grpSpPr>
          <p:grpSp>
            <p:nvGrpSpPr>
              <p:cNvPr id="47132" name="Group 2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0" name="Oval 2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1" name="Oval 3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2" name="Oval 3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84" name="Oval 3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37" name="Group 3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38" name="Oval 3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39" name="Group 3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40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1" name="Oval 3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2" name="Oval 3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43" name="Oval 3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44" name="Text Box 40"/>
            <p:cNvSpPr txBox="1">
              <a:spLocks noChangeArrowheads="1"/>
            </p:cNvSpPr>
            <p:nvPr/>
          </p:nvSpPr>
          <p:spPr bwMode="gray">
            <a:xfrm>
              <a:off x="1406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dirty="0">
                  <a:solidFill>
                    <a:srgbClr val="0000CC"/>
                  </a:solidFill>
                </a:rPr>
                <a:t>2</a:t>
              </a:r>
            </a:p>
          </p:txBody>
        </p:sp>
      </p:grpSp>
      <p:grpSp>
        <p:nvGrpSpPr>
          <p:cNvPr id="47145" name="Group 41"/>
          <p:cNvGrpSpPr>
            <a:grpSpLocks/>
          </p:cNvGrpSpPr>
          <p:nvPr/>
        </p:nvGrpSpPr>
        <p:grpSpPr bwMode="auto">
          <a:xfrm>
            <a:off x="457200" y="2667000"/>
            <a:ext cx="685800" cy="679450"/>
            <a:chOff x="1296" y="1200"/>
            <a:chExt cx="432" cy="428"/>
          </a:xfrm>
        </p:grpSpPr>
        <p:grpSp>
          <p:nvGrpSpPr>
            <p:cNvPr id="47146" name="Group 42"/>
            <p:cNvGrpSpPr>
              <a:grpSpLocks/>
            </p:cNvGrpSpPr>
            <p:nvPr/>
          </p:nvGrpSpPr>
          <p:grpSpPr bwMode="auto">
            <a:xfrm>
              <a:off x="1296" y="1200"/>
              <a:ext cx="432" cy="428"/>
              <a:chOff x="662" y="1574"/>
              <a:chExt cx="480" cy="476"/>
            </a:xfrm>
          </p:grpSpPr>
          <p:grpSp>
            <p:nvGrpSpPr>
              <p:cNvPr id="47147" name="Group 43"/>
              <p:cNvGrpSpPr>
                <a:grpSpLocks/>
              </p:cNvGrpSpPr>
              <p:nvPr/>
            </p:nvGrpSpPr>
            <p:grpSpPr bwMode="auto">
              <a:xfrm>
                <a:off x="662" y="1574"/>
                <a:ext cx="480" cy="476"/>
                <a:chOff x="662" y="1574"/>
                <a:chExt cx="480" cy="476"/>
              </a:xfrm>
            </p:grpSpPr>
            <p:sp>
              <p:nvSpPr>
                <p:cNvPr id="13" name="Oval 4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4" name="Oval 4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32001"/>
                      </a:schemeClr>
                    </a:gs>
                    <a:gs pos="100000">
                      <a:schemeClr val="accent1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8" name="Oval 4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54118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599" name="Oval 4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gamma/>
                        <a:shade val="63529"/>
                        <a:invGamma/>
                      </a:schemeClr>
                    </a:gs>
                    <a:gs pos="100000">
                      <a:schemeClr val="accent1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52" name="Group 48"/>
              <p:cNvGrpSpPr>
                <a:grpSpLocks/>
              </p:cNvGrpSpPr>
              <p:nvPr/>
            </p:nvGrpSpPr>
            <p:grpSpPr bwMode="auto">
              <a:xfrm>
                <a:off x="720" y="1625"/>
                <a:ext cx="376" cy="379"/>
                <a:chOff x="336" y="1049"/>
                <a:chExt cx="376" cy="379"/>
              </a:xfrm>
            </p:grpSpPr>
            <p:sp>
              <p:nvSpPr>
                <p:cNvPr id="47153" name="Oval 4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54" name="Group 5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55" name="Oval 5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6" name="Oval 5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7" name="Oval 5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58" name="Oval 5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59" name="Text Box 55"/>
            <p:cNvSpPr txBox="1">
              <a:spLocks noChangeArrowheads="1"/>
            </p:cNvSpPr>
            <p:nvPr/>
          </p:nvSpPr>
          <p:spPr bwMode="gray">
            <a:xfrm>
              <a:off x="1392" y="1269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3</a:t>
              </a:r>
            </a:p>
          </p:txBody>
        </p:sp>
      </p:grpSp>
      <p:grpSp>
        <p:nvGrpSpPr>
          <p:cNvPr id="47160" name="Group 56"/>
          <p:cNvGrpSpPr>
            <a:grpSpLocks/>
          </p:cNvGrpSpPr>
          <p:nvPr/>
        </p:nvGrpSpPr>
        <p:grpSpPr bwMode="auto">
          <a:xfrm>
            <a:off x="457200" y="3507654"/>
            <a:ext cx="685800" cy="685800"/>
            <a:chOff x="1323" y="3010"/>
            <a:chExt cx="432" cy="432"/>
          </a:xfrm>
        </p:grpSpPr>
        <p:grpSp>
          <p:nvGrpSpPr>
            <p:cNvPr id="47161" name="Group 57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62" name="Group 58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" name="Oval 59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2" name="Oval 60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3" name="Oval 61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14" name="Oval 62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67" name="Group 63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68" name="Oval 64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69" name="Group 65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70" name="Oval 66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1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2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73" name="Oval 69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74" name="Text Box 70"/>
            <p:cNvSpPr txBox="1">
              <a:spLocks noChangeArrowheads="1"/>
            </p:cNvSpPr>
            <p:nvPr/>
          </p:nvSpPr>
          <p:spPr bwMode="gray">
            <a:xfrm>
              <a:off x="1412" y="3072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>
                  <a:solidFill>
                    <a:srgbClr val="0000CC"/>
                  </a:solidFill>
                </a:rPr>
                <a:t>4</a:t>
              </a:r>
            </a:p>
          </p:txBody>
        </p:sp>
      </p:grpSp>
      <p:grpSp>
        <p:nvGrpSpPr>
          <p:cNvPr id="47175" name="Group 71"/>
          <p:cNvGrpSpPr>
            <a:grpSpLocks/>
          </p:cNvGrpSpPr>
          <p:nvPr/>
        </p:nvGrpSpPr>
        <p:grpSpPr bwMode="auto">
          <a:xfrm>
            <a:off x="403166" y="4815278"/>
            <a:ext cx="685800" cy="685800"/>
            <a:chOff x="1323" y="3010"/>
            <a:chExt cx="432" cy="432"/>
          </a:xfrm>
        </p:grpSpPr>
        <p:grpSp>
          <p:nvGrpSpPr>
            <p:cNvPr id="47176" name="Group 72"/>
            <p:cNvGrpSpPr>
              <a:grpSpLocks/>
            </p:cNvGrpSpPr>
            <p:nvPr/>
          </p:nvGrpSpPr>
          <p:grpSpPr bwMode="auto">
            <a:xfrm>
              <a:off x="1323" y="3010"/>
              <a:ext cx="432" cy="432"/>
              <a:chOff x="816" y="2400"/>
              <a:chExt cx="480" cy="476"/>
            </a:xfrm>
          </p:grpSpPr>
          <p:grpSp>
            <p:nvGrpSpPr>
              <p:cNvPr id="47177" name="Group 73"/>
              <p:cNvGrpSpPr>
                <a:grpSpLocks/>
              </p:cNvGrpSpPr>
              <p:nvPr/>
            </p:nvGrpSpPr>
            <p:grpSpPr bwMode="auto">
              <a:xfrm>
                <a:off x="816" y="2400"/>
                <a:ext cx="480" cy="476"/>
                <a:chOff x="662" y="1574"/>
                <a:chExt cx="480" cy="476"/>
              </a:xfrm>
            </p:grpSpPr>
            <p:sp>
              <p:nvSpPr>
                <p:cNvPr id="151626" name="Oval 74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7" name="Oval 75"/>
                <p:cNvSpPr>
                  <a:spLocks noChangeArrowheads="1"/>
                </p:cNvSpPr>
                <p:nvPr/>
              </p:nvSpPr>
              <p:spPr bwMode="gray">
                <a:xfrm>
                  <a:off x="662" y="1574"/>
                  <a:ext cx="480" cy="47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8" name="Oval 76"/>
                <p:cNvSpPr>
                  <a:spLocks noChangeArrowheads="1"/>
                </p:cNvSpPr>
                <p:nvPr/>
              </p:nvSpPr>
              <p:spPr bwMode="gray">
                <a:xfrm>
                  <a:off x="694" y="1605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51629" name="Oval 77"/>
                <p:cNvSpPr>
                  <a:spLocks noChangeArrowheads="1"/>
                </p:cNvSpPr>
                <p:nvPr/>
              </p:nvSpPr>
              <p:spPr bwMode="gray">
                <a:xfrm>
                  <a:off x="694" y="1606"/>
                  <a:ext cx="416" cy="41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47182" name="Group 78"/>
              <p:cNvGrpSpPr>
                <a:grpSpLocks/>
              </p:cNvGrpSpPr>
              <p:nvPr/>
            </p:nvGrpSpPr>
            <p:grpSpPr bwMode="auto">
              <a:xfrm>
                <a:off x="871" y="2455"/>
                <a:ext cx="376" cy="379"/>
                <a:chOff x="336" y="1049"/>
                <a:chExt cx="376" cy="379"/>
              </a:xfrm>
            </p:grpSpPr>
            <p:sp>
              <p:nvSpPr>
                <p:cNvPr id="47183" name="Oval 79"/>
                <p:cNvSpPr>
                  <a:spLocks noChangeArrowheads="1"/>
                </p:cNvSpPr>
                <p:nvPr/>
              </p:nvSpPr>
              <p:spPr bwMode="gray">
                <a:xfrm>
                  <a:off x="336" y="1056"/>
                  <a:ext cx="376" cy="372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grpSp>
              <p:nvGrpSpPr>
                <p:cNvPr id="47184" name="Group 80"/>
                <p:cNvGrpSpPr>
                  <a:grpSpLocks/>
                </p:cNvGrpSpPr>
                <p:nvPr/>
              </p:nvGrpSpPr>
              <p:grpSpPr bwMode="auto">
                <a:xfrm>
                  <a:off x="336" y="1049"/>
                  <a:ext cx="364" cy="361"/>
                  <a:chOff x="4166" y="1706"/>
                  <a:chExt cx="1252" cy="1252"/>
                </a:xfrm>
              </p:grpSpPr>
              <p:sp>
                <p:nvSpPr>
                  <p:cNvPr id="47185" name="Oval 81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6" name="Oval 82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7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7188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7189" name="Text Box 85"/>
            <p:cNvSpPr txBox="1">
              <a:spLocks noChangeArrowheads="1"/>
            </p:cNvSpPr>
            <p:nvPr/>
          </p:nvSpPr>
          <p:spPr bwMode="gray">
            <a:xfrm>
              <a:off x="1411" y="3072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b="1" dirty="0">
                  <a:solidFill>
                    <a:srgbClr val="0000CC"/>
                  </a:solidFill>
                </a:rPr>
                <a:t>5</a:t>
              </a:r>
              <a:endParaRPr lang="en-US" sz="2400" b="1" dirty="0">
                <a:solidFill>
                  <a:srgbClr val="0000CC"/>
                </a:solidFill>
              </a:endParaRPr>
            </a:p>
          </p:txBody>
        </p:sp>
      </p:grpSp>
      <p:sp>
        <p:nvSpPr>
          <p:cNvPr id="47190" name="Line 86"/>
          <p:cNvSpPr>
            <a:spLocks noChangeShapeType="1"/>
          </p:cNvSpPr>
          <p:nvPr/>
        </p:nvSpPr>
        <p:spPr bwMode="auto">
          <a:xfrm>
            <a:off x="1116013" y="4866644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192" name="Picture 88" descr="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0" y="5486400"/>
            <a:ext cx="16129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93" name="Picture 89" descr="1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715000"/>
            <a:ext cx="9779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210" name="Line 106"/>
          <p:cNvSpPr>
            <a:spLocks noChangeShapeType="1"/>
          </p:cNvSpPr>
          <p:nvPr/>
        </p:nvSpPr>
        <p:spPr bwMode="auto">
          <a:xfrm>
            <a:off x="1116013" y="5992830"/>
            <a:ext cx="7696200" cy="0"/>
          </a:xfrm>
          <a:prstGeom prst="line">
            <a:avLst/>
          </a:prstGeom>
          <a:noFill/>
          <a:ln w="25400">
            <a:solidFill>
              <a:schemeClr val="bg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76594" y="756558"/>
            <a:ext cx="74864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от 29.12.2012 № 273-ФЗ «Об образовании в Российской Федерации»;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8" y="1329109"/>
            <a:ext cx="742980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Приказ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Росии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от 28.12.2015 № 1527 «Об утверждении Порядка и условий осуществления перевода обучающихся из одной организации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 от 25.06.2020 № 320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6997" y="2768510"/>
            <a:ext cx="7649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ПАГЕ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 от 28.02.2019 № 383);</a:t>
            </a:r>
            <a:r>
              <a:rPr lang="ru-RU" sz="1600" dirty="0" smtClean="0">
                <a:hlinkClick r:id="rId4"/>
              </a:rPr>
              <a:t> </a:t>
            </a:r>
            <a:endParaRPr lang="ru-RU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4978" y="3631390"/>
            <a:ext cx="77469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АГЕ от 18.08.2014 № 1753/46/36 «Об утверждении Положения о порядке учёта детей, подлежащих обучению по образовательным программам дошкольного образования в муниципальном образовании «город Екатеринбург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 (с изменениями);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06394" y="4942998"/>
            <a:ext cx="7645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Распоряжения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Управления 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списков детей, подлежащих обучению по образовательным программам дошкольного образования;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 smtClean="0"/>
              <a:t>дети </a:t>
            </a:r>
            <a:r>
              <a:rPr lang="ru-RU" sz="2000" dirty="0"/>
              <a:t>до 3-х лет — в группу раннего возраста;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4-го года жизни — в младшую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5-го года жизни — в среднюю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6-го года жизни — в старшую группу;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A5002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Изменения процедуры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при комплектовании МДОО: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 smtClean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Закрепление территорий за МДОО </a:t>
            </a:r>
          </a:p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(с 01.04.2014); 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Предоставление дошкольного образования для детей с 2 - х лет;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223291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000000"/>
                </a:solidFill>
              </a:rPr>
              <a:t>Включение руководителей МДОО в работу с системой АИС «Образование».</a:t>
            </a:r>
            <a:endParaRPr lang="ru-RU" sz="1600" b="1" dirty="0">
              <a:solidFill>
                <a:srgbClr val="000000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Автоматизированное распределение мест;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</a:t>
            </a:r>
            <a:r>
              <a:rPr lang="ru-RU" b="1" dirty="0" smtClean="0">
                <a:solidFill>
                  <a:srgbClr val="000000"/>
                </a:solidFill>
              </a:rPr>
              <a:t>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7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5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75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Цикличность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Направление в МДОО списков детей;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Прием и регистрация заявлений на смену;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Анализ данных о количестве зачисленных детей и количестве вакантных мест;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 smtClean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образования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МДОО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 smtClean="0">
                <a:solidFill>
                  <a:srgbClr val="6600CC"/>
                </a:solidFill>
              </a:rPr>
              <a:t>Соблюдение законодательства</a:t>
            </a:r>
            <a:endParaRPr lang="ru-RU" sz="1400" dirty="0">
              <a:solidFill>
                <a:srgbClr val="6600CC"/>
              </a:solidFill>
            </a:endParaRP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smtClean="0">
                <a:solidFill>
                  <a:srgbClr val="6600CC"/>
                </a:solidFill>
              </a:rPr>
              <a:t>Контроль правоохранительных  органов</a:t>
            </a:r>
            <a:endParaRPr lang="ru-RU" sz="1200" b="1" dirty="0">
              <a:solidFill>
                <a:srgbClr val="6600CC"/>
              </a:solidFill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CCFFFF"/>
                </a:solidFill>
              </a:rPr>
              <a:t>Родители</a:t>
            </a:r>
            <a:endParaRPr lang="ru-RU" b="1" dirty="0">
              <a:solidFill>
                <a:srgbClr val="CCFFFF"/>
              </a:solidFill>
            </a:endParaRP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Выполнение действий в системе АИС «Образование»;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Работа с родителями, формирование личных дел.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>
                <a:hlinkClick r:id="rId3" action="ppaction://hlinksldjump"/>
              </a:rPr>
              <a:t>Подготовка и предоставление </a:t>
            </a:r>
            <a:r>
              <a:rPr lang="ru-RU" sz="1400" b="1" dirty="0">
                <a:hlinkClick r:id="rId3" action="ppaction://hlinksldjump"/>
              </a:rPr>
              <a:t>д</a:t>
            </a:r>
            <a:r>
              <a:rPr lang="ru-RU" sz="1400" b="1" dirty="0" smtClean="0">
                <a:hlinkClick r:id="rId3" action="ppaction://hlinksldjump"/>
              </a:rPr>
              <a:t>окументов для зачисления ребенка в МДОО;</a:t>
            </a:r>
            <a:endParaRPr lang="ru-RU" sz="1400" b="1" dirty="0" smtClean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 smtClean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Федеральный закон № 411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ru-RU" sz="3200" dirty="0" smtClean="0"/>
              <a:t>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братья и (или) сестры.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152-ФЗ</a:t>
            </a:r>
          </a:p>
          <a:p>
            <a:pPr algn="ctr"/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"О персональных данных" (с изменениями и дополнениями)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Приказ </a:t>
            </a:r>
            <a:r>
              <a:rPr lang="ru-RU" sz="2400" b="1" kern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Минобрнауки</a:t>
            </a:r>
            <a:r>
              <a:rPr lang="ru-RU" sz="2400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 России от 08.04.2014 № 293 «Об утверждении Порядка приёма на обучение по образовательным программам дошкольного образования</a:t>
            </a:r>
            <a:r>
              <a:rPr lang="ru-RU" sz="2400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»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М</a:t>
            </a:r>
            <a:r>
              <a:rPr lang="ru-RU" b="1" kern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едицинское заключение.</a:t>
            </a:r>
            <a:endParaRPr lang="ru-RU" b="1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 smtClean="0"/>
              <a:t>На территории Чкаловского района </a:t>
            </a:r>
            <a:br>
              <a:rPr lang="ru-RU" sz="3200" i="1" dirty="0" smtClean="0"/>
            </a:br>
            <a:r>
              <a:rPr lang="en-US" sz="3200" i="1" dirty="0" smtClean="0"/>
              <a:t>69</a:t>
            </a:r>
            <a:r>
              <a:rPr lang="ru-RU" sz="3200" i="1" dirty="0" smtClean="0"/>
              <a:t> МДОО:</a:t>
            </a:r>
            <a:br>
              <a:rPr lang="ru-RU" sz="3200" i="1" dirty="0" smtClean="0"/>
            </a:br>
            <a:r>
              <a:rPr lang="ru-RU" sz="3200" i="1" dirty="0" smtClean="0"/>
              <a:t>6</a:t>
            </a:r>
            <a:r>
              <a:rPr lang="en-US" sz="3200" i="1" dirty="0"/>
              <a:t>6</a:t>
            </a:r>
            <a:r>
              <a:rPr lang="ru-RU" sz="3200" i="1" dirty="0" smtClean="0"/>
              <a:t> учреждений – в городе;</a:t>
            </a:r>
            <a:br>
              <a:rPr lang="ru-RU" sz="3200" i="1" dirty="0" smtClean="0"/>
            </a:br>
            <a:r>
              <a:rPr lang="ru-RU" sz="3200" i="1" dirty="0" smtClean="0"/>
              <a:t>3 учреждения – сельская местность.</a:t>
            </a:r>
            <a:br>
              <a:rPr lang="ru-RU" sz="3200" i="1" dirty="0" smtClean="0"/>
            </a:br>
            <a:endParaRPr lang="ru-RU" sz="3200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/>
              <a:t>    </a:t>
            </a:r>
            <a:endParaRPr lang="ru-RU" sz="2800" b="1" i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 smtClean="0"/>
              <a:t>МДОО Чкаловского района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О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бщеразвивающей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направленности осуществляется реализация образовательной программы дошкольного образования. 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№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16, 33, 47, 48, 66, 89,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121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127, 131, 133,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147, 148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201, 223, 247, 250, 257, 275, 277, 316, 321, 324, 326, 358, 360, 362, 385, 385 «Сказка», 391, 398, 402, 405, 410, 424, 426, 427, 429,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437, 443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454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463, 464, 476, 482, 489, 493, 497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509, 512, 519, 528, 539, 546, 548, 566, 572, 578, 586, 587.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46449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Дошкольные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№ 188,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360, 410,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427, 438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464, 493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528, 539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548, 572, 586.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 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мероприятий; 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 smtClean="0"/>
              <a:t>МДОО Чкаловского района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 smtClean="0"/>
              <a:t>Количество детей посещающих МДОО Чкаловского района </a:t>
            </a:r>
            <a:r>
              <a:rPr lang="ru-RU" sz="2800" b="1" dirty="0" smtClean="0"/>
              <a:t>– </a:t>
            </a:r>
          </a:p>
          <a:p>
            <a:pPr algn="ctr"/>
            <a:r>
              <a:rPr lang="en-US" sz="2800" b="1" dirty="0" smtClean="0"/>
              <a:t>15570</a:t>
            </a:r>
            <a:r>
              <a:rPr lang="ru-RU" sz="2800" b="1" dirty="0" smtClean="0"/>
              <a:t> </a:t>
            </a:r>
            <a:r>
              <a:rPr lang="ru-RU" sz="2800" dirty="0" smtClean="0"/>
              <a:t>воспитанника</a:t>
            </a:r>
            <a:r>
              <a:rPr lang="ru-RU" sz="2800" b="1" dirty="0" smtClean="0"/>
              <a:t> </a:t>
            </a:r>
            <a:r>
              <a:rPr lang="ru-RU" sz="2800" dirty="0" smtClean="0"/>
              <a:t>(из них дети в возрасте с 2 –х до 3 лет – </a:t>
            </a:r>
            <a:r>
              <a:rPr lang="en-US" sz="2800" b="1" dirty="0" smtClean="0"/>
              <a:t>707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4727567"/>
            <a:ext cx="3115320" cy="2130433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 smtClean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 smtClean="0"/>
              <a:t>Чкаловскому району – 2</a:t>
            </a:r>
            <a:r>
              <a:rPr lang="en-US" b="1" dirty="0" smtClean="0"/>
              <a:t>8</a:t>
            </a:r>
            <a:r>
              <a:rPr lang="ru-RU" b="1" dirty="0" smtClean="0"/>
              <a:t> детей (от 24 до 34 человек).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964882"/>
              </p:ext>
            </p:extLst>
          </p:nvPr>
        </p:nvGraphicFramePr>
        <p:xfrm>
          <a:off x="323528" y="1412774"/>
          <a:ext cx="8712968" cy="3240365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1775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950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87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МДОО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Вторчермет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1</a:t>
                      </a:r>
                      <a:r>
                        <a:rPr lang="en-US" sz="1600" b="1" dirty="0" smtClean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91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пос. </a:t>
                      </a:r>
                      <a:r>
                        <a:rPr lang="ru-RU" sz="1400" dirty="0" err="1">
                          <a:effectLst/>
                        </a:rPr>
                        <a:t>Шабровский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2</a:t>
                      </a:r>
                      <a:r>
                        <a:rPr lang="en-US" sz="1600" b="1" dirty="0" smtClean="0">
                          <a:effectLst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 smtClean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 smtClean="0">
                <a:solidFill>
                  <a:srgbClr val="FF0000"/>
                </a:solidFill>
              </a:rPr>
              <a:t> </a:t>
            </a:r>
            <a:r>
              <a:rPr lang="ru-RU" altLang="ko-KR" sz="2400" b="1" dirty="0" smtClean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 smtClean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 smtClean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3528392"/>
          </a:xfrm>
        </p:spPr>
        <p:txBody>
          <a:bodyPr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01.01. 2021 года ежемесячная плата за присмотр и уход </a:t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составляет 3170 рублей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2806</TotalTime>
  <Words>919</Words>
  <Application>Microsoft Office PowerPoint</Application>
  <PresentationFormat>Экран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594TGp_family_light_ani</vt:lpstr>
      <vt:lpstr>Презентация PowerPoint</vt:lpstr>
      <vt:lpstr>На территории Чкаловского района  69 МДОО: 66 учреждений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  С 01.01. 2021 года ежемесячная плата за присмотр и уход   составляет 3170 рублей </vt:lpstr>
      <vt:lpstr>Организация питания в МАДОУ №429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 Изменения процедуры  при комплектовании МДОО: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metodist</cp:lastModifiedBy>
  <cp:revision>120</cp:revision>
  <dcterms:created xsi:type="dcterms:W3CDTF">2010-03-19T17:53:36Z</dcterms:created>
  <dcterms:modified xsi:type="dcterms:W3CDTF">2021-04-06T09:46:26Z</dcterms:modified>
</cp:coreProperties>
</file>